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heme/themeOverride6.xml" ContentType="application/vnd.openxmlformats-officedocument.themeOverrid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0" r:id="rId2"/>
    <p:sldId id="256" r:id="rId3"/>
    <p:sldId id="301" r:id="rId4"/>
    <p:sldId id="302" r:id="rId5"/>
    <p:sldId id="304" r:id="rId6"/>
    <p:sldId id="305" r:id="rId7"/>
    <p:sldId id="257" r:id="rId8"/>
    <p:sldId id="258" r:id="rId9"/>
    <p:sldId id="289" r:id="rId10"/>
    <p:sldId id="292" r:id="rId11"/>
    <p:sldId id="290" r:id="rId12"/>
    <p:sldId id="276" r:id="rId13"/>
    <p:sldId id="299" r:id="rId14"/>
    <p:sldId id="291" r:id="rId15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3"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F9B359"/>
    <a:srgbClr val="5B5B5B"/>
    <a:srgbClr val="9393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50" autoAdjust="0"/>
    <p:restoredTop sz="94662" autoAdjust="0"/>
  </p:normalViewPr>
  <p:slideViewPr>
    <p:cSldViewPr snapToGrid="0">
      <p:cViewPr>
        <p:scale>
          <a:sx n="75" d="100"/>
          <a:sy n="75" d="100"/>
        </p:scale>
        <p:origin x="-252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636C4-28D5-417E-9725-7D853AB02A21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3F3CA-0E75-4C5B-80B0-09A0D833FA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342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80047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33223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0224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1091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1091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8956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8004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8004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8004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8004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8004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18184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2926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236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1242EA1-517E-40D8-A705-AE4E3022B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F37737A-CEDA-4122-960C-14B2AAACD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116960-9984-4FD4-B22B-242337CCC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B93E2E-3BEA-4EBC-9AEF-1137A04F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4368431-A091-44B2-AFE7-267657B50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41630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D74323-6CA4-4B49-853C-B7FCC9FDB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569A2B9-F5B4-48A7-9286-E5B79ADC0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EED41A2-B9D4-495B-896B-070BEE66B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2F70BAB-3A47-43CC-A218-B4D34567F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791834C-8257-4DCA-A7ED-F02387E09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54879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FE416E3-EF13-4E88-82BF-55FD87E699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061BEF9-9DF8-4D9F-9F4B-71F8161F7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CEEF34-5585-4DCE-A952-94F76B34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5A693A4-55CA-4DFE-9AFE-3ECC290B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8A5F6BD-6544-47BB-93E8-A0F3957A4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0687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8DA0432-228D-4D91-9331-BFBC8F31A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AA1D97A-512B-4D76-9768-2AF5089AE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0568361-3B23-4A63-A275-F8A582DFB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E79881C-06EA-4DCF-A6FD-CA2A34AE1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C100312-6706-43EF-A0D0-CA803F87F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97186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296C7A2-8691-4EA2-97B0-FEDCCBF40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71C7D8B-CCB6-4FF0-A8B0-F500E5B7B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2289866-B8AB-4DAF-A327-5C25E833D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94E98BB-7B15-4316-A88E-2AA98BF26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248F002-894D-4466-9673-7D086905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416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FF837F4-8FCE-4138-9764-ACD45ADC5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4E59864-3143-4F7A-AD4F-5589499BA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2FA459A-120F-4A5A-AC4E-4FE4DCECD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D0419F7-CFB4-4590-A8B3-3EA96D66E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090F3FC-7182-4522-8213-CB61C520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37AF675-A563-412E-B862-46831A3CC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49168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5DC0C2F-B67F-4CF8-9D51-D689A0506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F6910DD-CBCD-4C5B-8FE1-BB1AD37A9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A3B6C9E-4FFD-4607-AA6D-36758D2A1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68B17038-7A51-44F4-893F-EF5C5F329A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5F05239-22ED-4D0C-88CC-B068E0EB4F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CE0CA44-2625-43B0-A301-1AD17B36E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225EB3E-DFC5-4F05-B5AD-3B3CCCA95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F31CF9D-5A0F-44BB-B6DA-9FB87C508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4899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2679F10-89E1-4534-B8B7-FD8E2A597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97C3551-FFF7-48DA-B7C3-94407FE6D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F4BAAD3-3A8F-42D8-94B8-F9EC52602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E67258D-EC49-4F36-85C4-5C6892E06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69468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9D489AF-644B-42CC-9F6B-59C240F81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CBF2D23-291C-4713-8008-7A3BE1E0A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06CF9C9-293B-48BF-B57F-AA82BBEEC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0193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C19B3B1-B8CB-42D9-8E59-A6250A25C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65F7CB6-1228-4F02-B1BB-7B0B21EB3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3B50846-91FC-4EAD-B95F-3926875B65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FAC97D5-E6E6-46BE-B792-BD9F9B6BE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38B85FD-66EC-470D-AF85-C93FA3962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BB1913-0DE5-4C45-8215-A179B5E5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19175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69CFB63-1C09-4E22-9C2D-CFEBAB1C2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94EA2AB-DB1D-44F5-90C8-2B02B93749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C125E56-69B9-4DB8-859E-4EC12F4E76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23FE3EE-335E-4F01-BEC4-90F69B1ED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F3830E6-CA35-463D-AA67-44B962035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9E64784-160D-4049-84AB-9D8552C1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27804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82A3E2E-61F3-4B09-BBF5-7837089D5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B928C72-3676-4685-A312-4F6DDC622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D65F603-8AB6-407B-B646-D710E7E8BC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31D36-0941-4416-ACD2-D0FE41EA8D27}" type="datetimeFigureOut">
              <a:rPr lang="zh-CN" altLang="en-US" smtClean="0"/>
              <a:pPr/>
              <a:t>2019/10/21 Monday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22E97EB-20D3-4DB2-947D-1E3D661454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CFCD943-5BBE-4423-AC41-58EE6D1AA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5E9BC-7870-4091-9478-2FCD7AD0BDC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2067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5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7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slide" Target="slide9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slide" Target="slide8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3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4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8F57BBE-B821-452F-83CE-3643F419BCB2}"/>
              </a:ext>
            </a:extLst>
          </p:cNvPr>
          <p:cNvSpPr/>
          <p:nvPr/>
        </p:nvSpPr>
        <p:spPr>
          <a:xfrm rot="545623">
            <a:off x="3965506" y="757015"/>
            <a:ext cx="4516813" cy="411351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47D433DC-D0EE-43B4-A5B9-7D2DBB7D47E6}"/>
              </a:ext>
            </a:extLst>
          </p:cNvPr>
          <p:cNvSpPr/>
          <p:nvPr/>
        </p:nvSpPr>
        <p:spPr>
          <a:xfrm rot="1291713">
            <a:off x="4201303" y="71992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5F7950D-2818-4EE1-868F-97E361589813}"/>
              </a:ext>
            </a:extLst>
          </p:cNvPr>
          <p:cNvSpPr/>
          <p:nvPr/>
        </p:nvSpPr>
        <p:spPr>
          <a:xfrm>
            <a:off x="1497183" y="588525"/>
            <a:ext cx="380585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9B359"/>
                </a:solidFill>
                <a:cs typeface="+mn-ea"/>
                <a:sym typeface="+mn-lt"/>
              </a:rPr>
              <a:t>陕西</a:t>
            </a:r>
            <a:r>
              <a:rPr lang="en-US" altLang="zh-CN" sz="6600" dirty="0" smtClean="0">
                <a:solidFill>
                  <a:srgbClr val="F9B359"/>
                </a:solidFill>
                <a:cs typeface="+mn-ea"/>
                <a:sym typeface="+mn-lt"/>
              </a:rPr>
              <a:t>.</a:t>
            </a:r>
            <a:r>
              <a:rPr lang="zh-CN" altLang="en-US" sz="6600" dirty="0" smtClean="0">
                <a:solidFill>
                  <a:srgbClr val="F9B359"/>
                </a:solidFill>
                <a:cs typeface="+mn-ea"/>
                <a:sym typeface="+mn-lt"/>
              </a:rPr>
              <a:t>榆林</a:t>
            </a:r>
            <a:endParaRPr lang="zh-CN" altLang="en-US" sz="6600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0D83AC96-FD9D-45F2-B429-FF1DE82A3061}"/>
              </a:ext>
            </a:extLst>
          </p:cNvPr>
          <p:cNvSpPr txBox="1"/>
          <p:nvPr/>
        </p:nvSpPr>
        <p:spPr>
          <a:xfrm>
            <a:off x="2222500" y="1778001"/>
            <a:ext cx="5715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dirty="0" smtClean="0">
                <a:solidFill>
                  <a:schemeClr val="accent6">
                    <a:lumMod val="60000"/>
                    <a:lumOff val="40000"/>
                    <a:alpha val="76000"/>
                  </a:schemeClr>
                </a:solidFill>
                <a:cs typeface="+mn-ea"/>
                <a:sym typeface="+mn-lt"/>
              </a:rPr>
              <a:t>SHANXI YULIN</a:t>
            </a:r>
          </a:p>
          <a:p>
            <a:pPr>
              <a:defRPr/>
            </a:pPr>
            <a:endParaRPr lang="en-US" altLang="zh-CN" sz="1600" dirty="0" smtClean="0">
              <a:solidFill>
                <a:schemeClr val="accent6">
                  <a:lumMod val="60000"/>
                  <a:lumOff val="40000"/>
                  <a:alpha val="76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1600" dirty="0" smtClean="0">
              <a:solidFill>
                <a:schemeClr val="accent6">
                  <a:lumMod val="60000"/>
                  <a:lumOff val="40000"/>
                  <a:alpha val="76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1600" dirty="0" smtClean="0">
              <a:solidFill>
                <a:schemeClr val="accent6">
                  <a:lumMod val="60000"/>
                  <a:lumOff val="40000"/>
                  <a:alpha val="76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1600" dirty="0" smtClean="0">
              <a:solidFill>
                <a:schemeClr val="accent6">
                  <a:lumMod val="60000"/>
                  <a:lumOff val="40000"/>
                  <a:alpha val="76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1600" dirty="0" smtClean="0">
              <a:solidFill>
                <a:schemeClr val="accent6">
                  <a:lumMod val="60000"/>
                  <a:lumOff val="40000"/>
                  <a:alpha val="76000"/>
                </a:schemeClr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1600" dirty="0">
              <a:solidFill>
                <a:schemeClr val="accent6">
                  <a:lumMod val="60000"/>
                  <a:lumOff val="40000"/>
                  <a:alpha val="76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等腰三角形 27">
            <a:extLst>
              <a:ext uri="{FF2B5EF4-FFF2-40B4-BE49-F238E27FC236}">
                <a16:creationId xmlns="" xmlns:a16="http://schemas.microsoft.com/office/drawing/2014/main" id="{85B07077-E86A-4B03-A774-6379256071FB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3EDD0668-9772-400F-AEE4-95D3967F81F1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652463"/>
            <a:ext cx="3525837" cy="493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33193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2" grpId="0"/>
      <p:bldP spid="25" grpId="0"/>
      <p:bldP spid="28" grpId="0" animBg="1"/>
      <p:bldP spid="29" grpId="0" animBg="1"/>
    </p:bldLst>
  </p:timing>
  <p:extLst mod="1">
    <p:ext uri="{E180D4A7-C9FB-4DFB-919C-405C955672EB}">
      <p14:showEvtLst xmlns:p14="http://schemas.microsoft.com/office/powerpoint/2010/main" xmlns="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3C66D2F-F868-4DF1-9FCB-02B53AFD304A}"/>
              </a:ext>
            </a:extLst>
          </p:cNvPr>
          <p:cNvGrpSpPr/>
          <p:nvPr/>
        </p:nvGrpSpPr>
        <p:grpSpPr>
          <a:xfrm>
            <a:off x="1197346" y="3973387"/>
            <a:ext cx="2821526" cy="1240709"/>
            <a:chOff x="1806946" y="4036887"/>
            <a:chExt cx="2821526" cy="1240709"/>
          </a:xfrm>
        </p:grpSpPr>
        <p:sp>
          <p:nvSpPr>
            <p:cNvPr id="17" name="iśḷïde">
              <a:extLst>
                <a:ext uri="{FF2B5EF4-FFF2-40B4-BE49-F238E27FC236}">
                  <a16:creationId xmlns="" xmlns:a16="http://schemas.microsoft.com/office/drawing/2014/main" id="{CC82D286-A892-4E99-AABD-19984EE872EB}"/>
                </a:ext>
              </a:extLst>
            </p:cNvPr>
            <p:cNvSpPr txBox="1"/>
            <p:nvPr/>
          </p:nvSpPr>
          <p:spPr>
            <a:xfrm>
              <a:off x="1806946" y="4411052"/>
              <a:ext cx="2821525" cy="866544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数字内容创意设计、交互设计、数字多媒体设计</a:t>
              </a:r>
              <a:r>
                <a:rPr lang="en-US" altLang="zh-CN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íṡļiḍè">
              <a:extLst>
                <a:ext uri="{FF2B5EF4-FFF2-40B4-BE49-F238E27FC236}">
                  <a16:creationId xmlns="" xmlns:a16="http://schemas.microsoft.com/office/drawing/2014/main" id="{FBB5E0B5-3FD3-45E7-A8F8-19A12DDD5142}"/>
                </a:ext>
              </a:extLst>
            </p:cNvPr>
            <p:cNvSpPr/>
            <p:nvPr/>
          </p:nvSpPr>
          <p:spPr>
            <a:xfrm>
              <a:off x="1806947" y="4036887"/>
              <a:ext cx="2821525" cy="383658"/>
            </a:xfrm>
            <a:prstGeom prst="rect">
              <a:avLst/>
            </a:prstGeom>
          </p:spPr>
          <p:txBody>
            <a:bodyPr wrap="none" lIns="90000" tIns="46800" rIns="90000" bIns="46800" anchor="b">
              <a:no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sz="2000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5G</a:t>
              </a:r>
              <a:r>
                <a:rPr lang="zh-CN" altLang="en-US" sz="2000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环境下的数字软件创意类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îśľïḍe">
            <a:extLst>
              <a:ext uri="{FF2B5EF4-FFF2-40B4-BE49-F238E27FC236}">
                <a16:creationId xmlns="" xmlns:a16="http://schemas.microsoft.com/office/drawing/2014/main" id="{70F66ADC-3B49-4749-8722-61F6B89E87BB}"/>
              </a:ext>
            </a:extLst>
          </p:cNvPr>
          <p:cNvGrpSpPr/>
          <p:nvPr/>
        </p:nvGrpSpPr>
        <p:grpSpPr>
          <a:xfrm>
            <a:off x="4902159" y="4035050"/>
            <a:ext cx="2885025" cy="1237501"/>
            <a:chOff x="8592949" y="1635784"/>
            <a:chExt cx="2636049" cy="1035376"/>
          </a:xfrm>
        </p:grpSpPr>
        <p:sp>
          <p:nvSpPr>
            <p:cNvPr id="20" name="iśḷïde">
              <a:extLst>
                <a:ext uri="{FF2B5EF4-FFF2-40B4-BE49-F238E27FC236}">
                  <a16:creationId xmlns="" xmlns:a16="http://schemas.microsoft.com/office/drawing/2014/main" id="{6E966B6D-C1E3-48CB-9EB1-F937D838EC0F}"/>
                </a:ext>
              </a:extLst>
            </p:cNvPr>
            <p:cNvSpPr txBox="1"/>
            <p:nvPr/>
          </p:nvSpPr>
          <p:spPr>
            <a:xfrm>
              <a:off x="8650969" y="1946152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旅游景点开发、旅游项目开发、文旅项目营销策划</a:t>
              </a:r>
              <a:r>
                <a:rPr lang="en-US" altLang="zh-CN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íṡļiḍè">
              <a:extLst>
                <a:ext uri="{FF2B5EF4-FFF2-40B4-BE49-F238E27FC236}">
                  <a16:creationId xmlns="" xmlns:a16="http://schemas.microsoft.com/office/drawing/2014/main" id="{871C78C5-8686-474A-B326-7DAAFBB311DB}"/>
                </a:ext>
              </a:extLst>
            </p:cNvPr>
            <p:cNvSpPr/>
            <p:nvPr/>
          </p:nvSpPr>
          <p:spPr>
            <a:xfrm>
              <a:off x="8592949" y="1635784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文旅项目专项策划类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îśľïḍe">
            <a:extLst>
              <a:ext uri="{FF2B5EF4-FFF2-40B4-BE49-F238E27FC236}">
                <a16:creationId xmlns="" xmlns:a16="http://schemas.microsoft.com/office/drawing/2014/main" id="{796E9F49-26AA-4937-BE38-11CC7B456CF3}"/>
              </a:ext>
            </a:extLst>
          </p:cNvPr>
          <p:cNvGrpSpPr/>
          <p:nvPr/>
        </p:nvGrpSpPr>
        <p:grpSpPr>
          <a:xfrm>
            <a:off x="8264074" y="4099904"/>
            <a:ext cx="2821525" cy="1212102"/>
            <a:chOff x="8767009" y="1699539"/>
            <a:chExt cx="2578029" cy="1014126"/>
          </a:xfrm>
        </p:grpSpPr>
        <p:sp>
          <p:nvSpPr>
            <p:cNvPr id="23" name="iśḷïde">
              <a:extLst>
                <a:ext uri="{FF2B5EF4-FFF2-40B4-BE49-F238E27FC236}">
                  <a16:creationId xmlns="" xmlns:a16="http://schemas.microsoft.com/office/drawing/2014/main" id="{30242608-D2F0-4821-A048-F10A73B10F2B}"/>
                </a:ext>
              </a:extLst>
            </p:cNvPr>
            <p:cNvSpPr txBox="1"/>
            <p:nvPr/>
          </p:nvSpPr>
          <p:spPr>
            <a:xfrm>
              <a:off x="8767009" y="1988656"/>
              <a:ext cx="2578029" cy="725009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榆林城市形象宣传与旅游宣传语、城市标识、立体广告</a:t>
              </a:r>
              <a:r>
                <a:rPr lang="en-US" altLang="zh-CN" sz="1100" dirty="0" smtClean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íṡļiḍè">
              <a:extLst>
                <a:ext uri="{FF2B5EF4-FFF2-40B4-BE49-F238E27FC236}">
                  <a16:creationId xmlns="" xmlns:a16="http://schemas.microsoft.com/office/drawing/2014/main" id="{3CFB888E-6179-44E2-88D8-26A4B740FE47}"/>
                </a:ext>
              </a:extLst>
            </p:cNvPr>
            <p:cNvSpPr/>
            <p:nvPr/>
          </p:nvSpPr>
          <p:spPr>
            <a:xfrm>
              <a:off x="8767009" y="1699539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2000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城市文化旅游宣传设计类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文本框 48">
            <a:extLst>
              <a:ext uri="{FF2B5EF4-FFF2-40B4-BE49-F238E27FC236}">
                <a16:creationId xmlns="" xmlns:a16="http://schemas.microsoft.com/office/drawing/2014/main" id="{42819456-19FA-4E3A-810C-E7E117B81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053" y="400915"/>
            <a:ext cx="34246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命题</a:t>
            </a:r>
            <a:r>
              <a:rPr lang="en-US" altLang="zh-CN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作品征集</a:t>
            </a:r>
            <a:endParaRPr lang="zh-CN" altLang="en-US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iśḷïde">
            <a:extLst>
              <a:ext uri="{FF2B5EF4-FFF2-40B4-BE49-F238E27FC236}">
                <a16:creationId xmlns="" xmlns:a16="http://schemas.microsoft.com/office/drawing/2014/main" id="{CC82D286-A892-4E99-AABD-19984EE872EB}"/>
              </a:ext>
            </a:extLst>
          </p:cNvPr>
          <p:cNvSpPr txBox="1"/>
          <p:nvPr/>
        </p:nvSpPr>
        <p:spPr>
          <a:xfrm>
            <a:off x="1235446" y="2302852"/>
            <a:ext cx="2821525" cy="866544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rmAutofit/>
          </a:bodyPr>
          <a:lstStyle/>
          <a:p>
            <a:pPr defTabSz="914378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旅游商品、博物馆文创、</a:t>
            </a:r>
            <a:r>
              <a:rPr lang="en-US" altLang="zh-CN" sz="1100" dirty="0" smtClean="0">
                <a:solidFill>
                  <a:schemeClr val="bg1"/>
                </a:solidFill>
                <a:cs typeface="+mn-ea"/>
                <a:sym typeface="+mn-lt"/>
              </a:rPr>
              <a:t>IP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衍生品</a:t>
            </a:r>
            <a:r>
              <a:rPr lang="en-US" altLang="zh-CN" sz="1100" dirty="0" smtClean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íṡļiḍè">
            <a:extLst>
              <a:ext uri="{FF2B5EF4-FFF2-40B4-BE49-F238E27FC236}">
                <a16:creationId xmlns="" xmlns:a16="http://schemas.microsoft.com/office/drawing/2014/main" id="{FBB5E0B5-3FD3-45E7-A8F8-19A12DDD5142}"/>
              </a:ext>
            </a:extLst>
          </p:cNvPr>
          <p:cNvSpPr/>
          <p:nvPr/>
        </p:nvSpPr>
        <p:spPr>
          <a:xfrm>
            <a:off x="1235447" y="1928687"/>
            <a:ext cx="2821525" cy="383658"/>
          </a:xfrm>
          <a:prstGeom prst="rect">
            <a:avLst/>
          </a:prstGeom>
        </p:spPr>
        <p:txBody>
          <a:bodyPr wrap="none" lIns="90000" tIns="46800" rIns="90000" bIns="46800" anchor="b">
            <a:noAutofit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zh-CN" altLang="en-US" sz="2000" b="1" dirty="0" smtClean="0">
                <a:solidFill>
                  <a:schemeClr val="accent2"/>
                </a:solidFill>
                <a:cs typeface="+mn-ea"/>
                <a:sym typeface="+mn-lt"/>
              </a:rPr>
              <a:t>文创产品设计类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7" name="íṡļiḍè">
            <a:extLst>
              <a:ext uri="{FF2B5EF4-FFF2-40B4-BE49-F238E27FC236}">
                <a16:creationId xmlns="" xmlns:a16="http://schemas.microsoft.com/office/drawing/2014/main" id="{871C78C5-8686-474A-B326-7DAAFBB311DB}"/>
              </a:ext>
            </a:extLst>
          </p:cNvPr>
          <p:cNvSpPr/>
          <p:nvPr/>
        </p:nvSpPr>
        <p:spPr>
          <a:xfrm>
            <a:off x="4902159" y="1914151"/>
            <a:ext cx="2821525" cy="383658"/>
          </a:xfrm>
          <a:prstGeom prst="rect">
            <a:avLst/>
          </a:prstGeom>
        </p:spPr>
        <p:txBody>
          <a:bodyPr wrap="none" lIns="90000" tIns="46800" rIns="90000" bIns="46800" anchor="b">
            <a:no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2000" b="1" dirty="0" smtClean="0">
                <a:solidFill>
                  <a:schemeClr val="accent2"/>
                </a:solidFill>
                <a:cs typeface="+mn-ea"/>
                <a:sym typeface="+mn-lt"/>
              </a:rPr>
              <a:t>广告传播、标识标牌设计类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28" name="iśḷïde">
            <a:extLst>
              <a:ext uri="{FF2B5EF4-FFF2-40B4-BE49-F238E27FC236}">
                <a16:creationId xmlns="" xmlns:a16="http://schemas.microsoft.com/office/drawing/2014/main" id="{6E966B6D-C1E3-48CB-9EB1-F937D838EC0F}"/>
              </a:ext>
            </a:extLst>
          </p:cNvPr>
          <p:cNvSpPr txBox="1"/>
          <p:nvPr/>
        </p:nvSpPr>
        <p:spPr>
          <a:xfrm>
            <a:off x="4991059" y="2310509"/>
            <a:ext cx="2821525" cy="866544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rmAutofit/>
          </a:bodyPr>
          <a:lstStyle/>
          <a:p>
            <a:pPr algn="ctr" defTabSz="914378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公益广告、商业广告、宣传片</a:t>
            </a:r>
            <a:r>
              <a:rPr lang="en-US" altLang="zh-CN" sz="1100" dirty="0" smtClean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iśḷïde">
            <a:extLst>
              <a:ext uri="{FF2B5EF4-FFF2-40B4-BE49-F238E27FC236}">
                <a16:creationId xmlns="" xmlns:a16="http://schemas.microsoft.com/office/drawing/2014/main" id="{30242608-D2F0-4821-A048-F10A73B10F2B}"/>
              </a:ext>
            </a:extLst>
          </p:cNvPr>
          <p:cNvSpPr txBox="1"/>
          <p:nvPr/>
        </p:nvSpPr>
        <p:spPr>
          <a:xfrm>
            <a:off x="8213274" y="2311863"/>
            <a:ext cx="2821525" cy="866544"/>
          </a:xfrm>
          <a:prstGeom prst="rect">
            <a:avLst/>
          </a:prstGeom>
          <a:noFill/>
        </p:spPr>
        <p:txBody>
          <a:bodyPr wrap="square" lIns="90000" tIns="46800" rIns="90000" bIns="46800" anchor="t">
            <a:normAutofit/>
          </a:bodyPr>
          <a:lstStyle/>
          <a:p>
            <a:pPr algn="r" defTabSz="914378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建筑设计、景观设计、城市设计</a:t>
            </a:r>
            <a:r>
              <a:rPr lang="en-US" altLang="zh-CN" sz="1100" dirty="0" smtClean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íṡļiḍè">
            <a:extLst>
              <a:ext uri="{FF2B5EF4-FFF2-40B4-BE49-F238E27FC236}">
                <a16:creationId xmlns="" xmlns:a16="http://schemas.microsoft.com/office/drawing/2014/main" id="{3CFB888E-6179-44E2-88D8-26A4B740FE47}"/>
              </a:ext>
            </a:extLst>
          </p:cNvPr>
          <p:cNvSpPr/>
          <p:nvPr/>
        </p:nvSpPr>
        <p:spPr>
          <a:xfrm>
            <a:off x="8213274" y="1902805"/>
            <a:ext cx="2821525" cy="383658"/>
          </a:xfrm>
          <a:prstGeom prst="rect">
            <a:avLst/>
          </a:prstGeom>
        </p:spPr>
        <p:txBody>
          <a:bodyPr wrap="none" lIns="90000" tIns="46800" rIns="90000" bIns="46800" anchor="b">
            <a:noAutofit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zh-CN" altLang="en-US" sz="2000" b="1" dirty="0" smtClean="0">
                <a:solidFill>
                  <a:schemeClr val="accent2"/>
                </a:solidFill>
                <a:cs typeface="+mn-ea"/>
                <a:sym typeface="+mn-lt"/>
              </a:rPr>
              <a:t>建筑及环境设计类</a:t>
            </a:r>
            <a:endParaRPr lang="zh-CN" altLang="en-US" sz="20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965200" y="2001432"/>
            <a:ext cx="0" cy="32055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xmlns="" val="3600187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8436" y="2712632"/>
            <a:ext cx="5748964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我们能给你</a:t>
            </a:r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08143" y="14800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673600" y="2445932"/>
            <a:ext cx="0" cy="9322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3979391" y="2383473"/>
            <a:ext cx="609436" cy="49101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619927" y="3684941"/>
            <a:ext cx="5420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现金奖励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+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增值奖励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803BAB2A-D179-4176-AC42-F572D715C900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13A7300F-E368-424C-B48F-31232B726389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xmlns="" val="102396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48">
            <a:extLst>
              <a:ext uri="{FF2B5EF4-FFF2-40B4-BE49-F238E27FC236}">
                <a16:creationId xmlns="" xmlns:a16="http://schemas.microsoft.com/office/drawing/2014/main" id="{E671FB62-7689-4BE9-84FF-CF2CBCDF2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909" y="489636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奖金奖励</a:t>
            </a:r>
            <a:endParaRPr lang="zh-CN" altLang="en-US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518327" y="3024541"/>
            <a:ext cx="5420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一等奖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名，每名奖金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万元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二等奖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名，每名奖金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万元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三等奖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14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名，每名奖金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千元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创新创意奖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22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名，每名奖金</a:t>
            </a: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千元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8836" y="1760132"/>
            <a:ext cx="5748964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40</a:t>
            </a:r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万元奖金奖励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xmlns="" val="218266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48">
            <a:extLst>
              <a:ext uri="{FF2B5EF4-FFF2-40B4-BE49-F238E27FC236}">
                <a16:creationId xmlns="" xmlns:a16="http://schemas.microsoft.com/office/drawing/2014/main" id="{E671FB62-7689-4BE9-84FF-CF2CBCDF2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909" y="489636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增值奖励</a:t>
            </a:r>
            <a:endParaRPr lang="zh-CN" altLang="en-US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2044700" y="1525941"/>
            <a:ext cx="853439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适合就地转化的作品，由大赛组委会当即对接企业，进行成果转化意向签订；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2.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意愿将获奖设计进行成果转化并有自主创立企业意向的参赛者，由大赛组委会向榆林市创业孵化中心推荐；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3.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无法立即进行转化的获奖作品，可以进入榆林市文化创意产业资源库作品库，文创作品在榆林、乃至全国各地同类展览、推介中，享受优先推荐；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4.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获奖作品的参赛者，可以进入榆林市文化创意产业资源库人才库，参赛者在榆林当地企业和政府中，可以享受人才优先推荐；</a:t>
            </a:r>
            <a:endParaRPr lang="en-US" altLang="zh-CN" sz="2400" dirty="0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5.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由榆林传媒中心，对参赛作品、参赛者进行全媒体报道。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xmlns="" val="218266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大赛公众号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73675" y="3165475"/>
            <a:ext cx="2457450" cy="2457450"/>
          </a:xfrm>
          <a:prstGeom prst="rect">
            <a:avLst/>
          </a:prstGeom>
        </p:spPr>
      </p:pic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7436" y="1493432"/>
            <a:ext cx="370426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如何加入我们？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953000" y="1391832"/>
            <a:ext cx="0" cy="6155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4451656" y="1253346"/>
            <a:ext cx="454844" cy="4376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746927" y="2262541"/>
            <a:ext cx="5420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JOIN US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7C009AA2-D907-4662-B2C5-E73D69562694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3C884671-E509-43C2-92EB-C591A344AF32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xmlns="" val="3099731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8F57BBE-B821-452F-83CE-3643F419BCB2}"/>
              </a:ext>
            </a:extLst>
          </p:cNvPr>
          <p:cNvSpPr/>
          <p:nvPr/>
        </p:nvSpPr>
        <p:spPr>
          <a:xfrm rot="545623">
            <a:off x="3965506" y="757015"/>
            <a:ext cx="4516813" cy="411351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47D433DC-D0EE-43B4-A5B9-7D2DBB7D47E6}"/>
              </a:ext>
            </a:extLst>
          </p:cNvPr>
          <p:cNvSpPr/>
          <p:nvPr/>
        </p:nvSpPr>
        <p:spPr>
          <a:xfrm rot="1291713">
            <a:off x="4201303" y="71992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B66755B-0C47-4635-83E7-50423EA048FA}"/>
              </a:ext>
            </a:extLst>
          </p:cNvPr>
          <p:cNvSpPr/>
          <p:nvPr/>
        </p:nvSpPr>
        <p:spPr>
          <a:xfrm>
            <a:off x="2331608" y="2252563"/>
            <a:ext cx="8937062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2018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年，榆林市实现生产总值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3848.62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亿元，是新中国成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立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之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初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的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7700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倍，经济总量跃居中国西部城市经济体第六位、非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省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会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地级市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第一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位，生产总值位居陕西省第二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2018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年，人均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GDP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为</a:t>
            </a:r>
            <a:r>
              <a:rPr lang="en-US" altLang="zh-CN" sz="4000" dirty="0" smtClean="0">
                <a:solidFill>
                  <a:schemeClr val="bg1"/>
                </a:solidFill>
                <a:cs typeface="+mn-ea"/>
                <a:sym typeface="+mn-lt"/>
              </a:rPr>
              <a:t>112845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元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榆林被誉为“中国的科威特”，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2018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年，全市原煤、原油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、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天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然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气产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量分别占全国总产量的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12.4%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、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5.6%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、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10.3%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5F7950D-2818-4EE1-868F-97E361589813}"/>
              </a:ext>
            </a:extLst>
          </p:cNvPr>
          <p:cNvSpPr/>
          <p:nvPr/>
        </p:nvSpPr>
        <p:spPr>
          <a:xfrm>
            <a:off x="1678504" y="474225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9B359"/>
                </a:solidFill>
                <a:cs typeface="+mn-ea"/>
                <a:sym typeface="+mn-lt"/>
              </a:rPr>
              <a:t>榆林经济</a:t>
            </a:r>
            <a:endParaRPr lang="zh-CN" altLang="en-US" sz="6600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sp>
        <p:nvSpPr>
          <p:cNvPr id="28" name="等腰三角形 27">
            <a:extLst>
              <a:ext uri="{FF2B5EF4-FFF2-40B4-BE49-F238E27FC236}">
                <a16:creationId xmlns="" xmlns:a16="http://schemas.microsoft.com/office/drawing/2014/main" id="{85B07077-E86A-4B03-A774-6379256071FB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3EDD0668-9772-400F-AEE4-95D3967F81F1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193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/>
      <p:bldP spid="22" grpId="0"/>
      <p:bldP spid="28" grpId="0" animBg="1"/>
      <p:bldP spid="29" grpId="0" animBg="1"/>
    </p:bldLst>
  </p:timing>
  <p:extLst mod="1">
    <p:ext uri="{E180D4A7-C9FB-4DFB-919C-405C955672EB}">
      <p14:showEvtLst xmlns:p14="http://schemas.microsoft.com/office/powerpoint/2010/main" xmlns="">
        <p14:playEvt time="0" objId="3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8F57BBE-B821-452F-83CE-3643F419BCB2}"/>
              </a:ext>
            </a:extLst>
          </p:cNvPr>
          <p:cNvSpPr/>
          <p:nvPr/>
        </p:nvSpPr>
        <p:spPr>
          <a:xfrm rot="545623">
            <a:off x="3965506" y="757015"/>
            <a:ext cx="4516813" cy="411351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47D433DC-D0EE-43B4-A5B9-7D2DBB7D47E6}"/>
              </a:ext>
            </a:extLst>
          </p:cNvPr>
          <p:cNvSpPr/>
          <p:nvPr/>
        </p:nvSpPr>
        <p:spPr>
          <a:xfrm rot="1291713">
            <a:off x="4201303" y="71992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B66755B-0C47-4635-83E7-50423EA048FA}"/>
              </a:ext>
            </a:extLst>
          </p:cNvPr>
          <p:cNvSpPr/>
          <p:nvPr/>
        </p:nvSpPr>
        <p:spPr>
          <a:xfrm>
            <a:off x="1480708" y="2112863"/>
            <a:ext cx="3634328" cy="637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        榆林地处毛乌素沙漠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和黄土高原的过渡地带，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新中国成立以来，榆林人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民坚持北治沙、南治土，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让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860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万亩荒沙变成了绿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洲，把陕西的绿色版图向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北推进了</a:t>
            </a: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400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公里，创造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出“人进沙退”的世界奇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迹，让沙漠在榆林的版图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上彻底消失。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5F7950D-2818-4EE1-868F-97E361589813}"/>
              </a:ext>
            </a:extLst>
          </p:cNvPr>
          <p:cNvSpPr/>
          <p:nvPr/>
        </p:nvSpPr>
        <p:spPr>
          <a:xfrm>
            <a:off x="1678504" y="474225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9B359"/>
                </a:solidFill>
                <a:cs typeface="+mn-ea"/>
                <a:sym typeface="+mn-lt"/>
              </a:rPr>
              <a:t>榆林骄傲</a:t>
            </a:r>
            <a:endParaRPr lang="zh-CN" altLang="en-US" sz="6600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sp>
        <p:nvSpPr>
          <p:cNvPr id="28" name="等腰三角形 27">
            <a:extLst>
              <a:ext uri="{FF2B5EF4-FFF2-40B4-BE49-F238E27FC236}">
                <a16:creationId xmlns="" xmlns:a16="http://schemas.microsoft.com/office/drawing/2014/main" id="{85B07077-E86A-4B03-A774-6379256071FB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3EDD0668-9772-400F-AEE4-95D3967F81F1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6700" y="396875"/>
            <a:ext cx="3124199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0914" y="388939"/>
            <a:ext cx="3354386" cy="292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0188" y="3502024"/>
            <a:ext cx="6641724" cy="303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33193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/>
      <p:bldP spid="22" grpId="0"/>
      <p:bldP spid="28" grpId="0" animBg="1"/>
      <p:bldP spid="29" grpId="0" animBg="1"/>
    </p:bldLst>
  </p:timing>
  <p:extLst mod="1">
    <p:ext uri="{E180D4A7-C9FB-4DFB-919C-405C955672EB}">
      <p14:showEvtLst xmlns:p14="http://schemas.microsoft.com/office/powerpoint/2010/main" xmlns="">
        <p14:playEvt time="0" objId="3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8F57BBE-B821-452F-83CE-3643F419BCB2}"/>
              </a:ext>
            </a:extLst>
          </p:cNvPr>
          <p:cNvSpPr/>
          <p:nvPr/>
        </p:nvSpPr>
        <p:spPr>
          <a:xfrm rot="545623">
            <a:off x="3965506" y="757015"/>
            <a:ext cx="4516813" cy="411351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47D433DC-D0EE-43B4-A5B9-7D2DBB7D47E6}"/>
              </a:ext>
            </a:extLst>
          </p:cNvPr>
          <p:cNvSpPr/>
          <p:nvPr/>
        </p:nvSpPr>
        <p:spPr>
          <a:xfrm rot="1291713">
            <a:off x="4201303" y="71992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B66755B-0C47-4635-83E7-50423EA048FA}"/>
              </a:ext>
            </a:extLst>
          </p:cNvPr>
          <p:cNvSpPr/>
          <p:nvPr/>
        </p:nvSpPr>
        <p:spPr>
          <a:xfrm>
            <a:off x="1480708" y="2112863"/>
            <a:ext cx="4249881" cy="5262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        榆林煤气油盐富集一地，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有世界七大煤田之一的神府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煤田，有中国陆上最大的整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装天然气田，是西煤东运的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源头，西电东送的腹地，西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气东输的枢纽，被国务院列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为唯一国家级能源化工基地。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5F7950D-2818-4EE1-868F-97E361589813}"/>
              </a:ext>
            </a:extLst>
          </p:cNvPr>
          <p:cNvSpPr/>
          <p:nvPr/>
        </p:nvSpPr>
        <p:spPr>
          <a:xfrm>
            <a:off x="1678504" y="474225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9B359"/>
                </a:solidFill>
                <a:cs typeface="+mn-ea"/>
                <a:sym typeface="+mn-lt"/>
              </a:rPr>
              <a:t>榆林骄傲</a:t>
            </a:r>
            <a:endParaRPr lang="zh-CN" altLang="en-US" sz="6600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sp>
        <p:nvSpPr>
          <p:cNvPr id="28" name="等腰三角形 27">
            <a:extLst>
              <a:ext uri="{FF2B5EF4-FFF2-40B4-BE49-F238E27FC236}">
                <a16:creationId xmlns="" xmlns:a16="http://schemas.microsoft.com/office/drawing/2014/main" id="{85B07077-E86A-4B03-A774-6379256071FB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3EDD0668-9772-400F-AEE4-95D3967F81F1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 descr="6c233a03e8a148f087bf9ce058078c2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6900" y="1714500"/>
            <a:ext cx="4610100" cy="34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33193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/>
      <p:bldP spid="22" grpId="0"/>
      <p:bldP spid="28" grpId="0" animBg="1"/>
      <p:bldP spid="29" grpId="0" animBg="1"/>
    </p:bldLst>
  </p:timing>
  <p:extLst mod="1">
    <p:ext uri="{E180D4A7-C9FB-4DFB-919C-405C955672EB}">
      <p14:showEvtLst xmlns:p14="http://schemas.microsoft.com/office/powerpoint/2010/main" xmlns="">
        <p14:playEvt time="0" objId="3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8F57BBE-B821-452F-83CE-3643F419BCB2}"/>
              </a:ext>
            </a:extLst>
          </p:cNvPr>
          <p:cNvSpPr/>
          <p:nvPr/>
        </p:nvSpPr>
        <p:spPr>
          <a:xfrm rot="545623">
            <a:off x="3965506" y="757015"/>
            <a:ext cx="4516813" cy="411351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47D433DC-D0EE-43B4-A5B9-7D2DBB7D47E6}"/>
              </a:ext>
            </a:extLst>
          </p:cNvPr>
          <p:cNvSpPr/>
          <p:nvPr/>
        </p:nvSpPr>
        <p:spPr>
          <a:xfrm rot="1291713">
            <a:off x="4201303" y="71992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B66755B-0C47-4635-83E7-50423EA048FA}"/>
              </a:ext>
            </a:extLst>
          </p:cNvPr>
          <p:cNvSpPr/>
          <p:nvPr/>
        </p:nvSpPr>
        <p:spPr>
          <a:xfrm>
            <a:off x="1480708" y="2112863"/>
            <a:ext cx="4389343" cy="5262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1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、这里有古老的传统文化。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2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、这里有神奇的红色文化。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3</a:t>
            </a:r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、这里有浓郁的现代文化。</a:t>
            </a:r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2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        </a:t>
            </a:r>
          </a:p>
          <a:p>
            <a:endParaRPr lang="en-US" altLang="zh-CN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5F7950D-2818-4EE1-868F-97E361589813}"/>
              </a:ext>
            </a:extLst>
          </p:cNvPr>
          <p:cNvSpPr/>
          <p:nvPr/>
        </p:nvSpPr>
        <p:spPr>
          <a:xfrm>
            <a:off x="1678504" y="474225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9B359"/>
                </a:solidFill>
                <a:cs typeface="+mn-ea"/>
                <a:sym typeface="+mn-lt"/>
              </a:rPr>
              <a:t>榆林文化</a:t>
            </a:r>
            <a:endParaRPr lang="zh-CN" altLang="en-US" sz="6600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sp>
        <p:nvSpPr>
          <p:cNvPr id="28" name="等腰三角形 27">
            <a:extLst>
              <a:ext uri="{FF2B5EF4-FFF2-40B4-BE49-F238E27FC236}">
                <a16:creationId xmlns="" xmlns:a16="http://schemas.microsoft.com/office/drawing/2014/main" id="{85B07077-E86A-4B03-A774-6379256071FB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3EDD0668-9772-400F-AEE4-95D3967F81F1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122" name="Picture 2" descr="http://5b0988e595225.cdn.sohucs.com/images/20190109/3b51086c66904e48b6e07e4ed98d8f8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2075" y="774700"/>
            <a:ext cx="4171950" cy="2781300"/>
          </a:xfrm>
          <a:prstGeom prst="rect">
            <a:avLst/>
          </a:prstGeom>
          <a:noFill/>
        </p:spPr>
      </p:pic>
      <p:pic>
        <p:nvPicPr>
          <p:cNvPr id="5124" name="Picture 4" descr="http://5b0988e595225.cdn.sohucs.com/images/20190109/b3c7e6cbac3e4a8b86bcacf1d4aa679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5100" y="3759201"/>
            <a:ext cx="4127500" cy="2497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33193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/>
      <p:bldP spid="22" grpId="0"/>
      <p:bldP spid="28" grpId="0" animBg="1"/>
      <p:bldP spid="29" grpId="0" animBg="1"/>
    </p:bldLst>
  </p:timing>
  <p:extLst mod="1">
    <p:ext uri="{E180D4A7-C9FB-4DFB-919C-405C955672EB}">
      <p14:showEvtLst xmlns:p14="http://schemas.microsoft.com/office/powerpoint/2010/main" xmlns="">
        <p14:playEvt time="0" objId="3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8F57BBE-B821-452F-83CE-3643F419BCB2}"/>
              </a:ext>
            </a:extLst>
          </p:cNvPr>
          <p:cNvSpPr/>
          <p:nvPr/>
        </p:nvSpPr>
        <p:spPr>
          <a:xfrm rot="545623">
            <a:off x="3965506" y="757015"/>
            <a:ext cx="4516813" cy="411351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47D433DC-D0EE-43B4-A5B9-7D2DBB7D47E6}"/>
              </a:ext>
            </a:extLst>
          </p:cNvPr>
          <p:cNvSpPr/>
          <p:nvPr/>
        </p:nvSpPr>
        <p:spPr>
          <a:xfrm rot="1291713">
            <a:off x="4201303" y="71992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B66755B-0C47-4635-83E7-50423EA048FA}"/>
              </a:ext>
            </a:extLst>
          </p:cNvPr>
          <p:cNvSpPr/>
          <p:nvPr/>
        </p:nvSpPr>
        <p:spPr>
          <a:xfrm>
            <a:off x="3740000" y="3228072"/>
            <a:ext cx="51090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cs typeface="+mn-ea"/>
                <a:sym typeface="+mn-lt"/>
              </a:rPr>
              <a:t>文化创意设计大赛</a:t>
            </a:r>
            <a:endParaRPr lang="en-US" altLang="zh-CN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5F7950D-2818-4EE1-868F-97E361589813}"/>
              </a:ext>
            </a:extLst>
          </p:cNvPr>
          <p:cNvSpPr/>
          <p:nvPr/>
        </p:nvSpPr>
        <p:spPr>
          <a:xfrm>
            <a:off x="4389025" y="2303025"/>
            <a:ext cx="376256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9B359"/>
                </a:solidFill>
                <a:cs typeface="+mn-ea"/>
                <a:sym typeface="+mn-lt"/>
              </a:rPr>
              <a:t>2019</a:t>
            </a:r>
            <a:r>
              <a:rPr lang="zh-CN" altLang="en-US" sz="6600" dirty="0" smtClean="0">
                <a:solidFill>
                  <a:srgbClr val="F9B359"/>
                </a:solidFill>
                <a:cs typeface="+mn-ea"/>
                <a:sym typeface="+mn-lt"/>
              </a:rPr>
              <a:t>榆林</a:t>
            </a:r>
            <a:endParaRPr lang="zh-CN" altLang="en-US" sz="6600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0D83AC96-FD9D-45F2-B429-FF1DE82A3061}"/>
              </a:ext>
            </a:extLst>
          </p:cNvPr>
          <p:cNvSpPr txBox="1"/>
          <p:nvPr/>
        </p:nvSpPr>
        <p:spPr>
          <a:xfrm>
            <a:off x="3619500" y="3990199"/>
            <a:ext cx="5651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dirty="0" smtClean="0">
                <a:solidFill>
                  <a:schemeClr val="accent6">
                    <a:lumMod val="60000"/>
                    <a:lumOff val="40000"/>
                    <a:alpha val="76000"/>
                  </a:schemeClr>
                </a:solidFill>
                <a:cs typeface="+mn-ea"/>
                <a:sym typeface="+mn-lt"/>
              </a:rPr>
              <a:t>YULIN CULTURAL CREATIVE DESIGN  COMPETITION</a:t>
            </a:r>
            <a:endParaRPr lang="zh-CN" altLang="en-US" sz="1600" dirty="0">
              <a:solidFill>
                <a:schemeClr val="accent6">
                  <a:lumMod val="60000"/>
                  <a:lumOff val="40000"/>
                  <a:alpha val="76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等腰三角形 27">
            <a:extLst>
              <a:ext uri="{FF2B5EF4-FFF2-40B4-BE49-F238E27FC236}">
                <a16:creationId xmlns="" xmlns:a16="http://schemas.microsoft.com/office/drawing/2014/main" id="{85B07077-E86A-4B03-A774-6379256071FB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3EDD0668-9772-400F-AEE4-95D3967F81F1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193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/>
      <p:bldP spid="22" grpId="0"/>
      <p:bldP spid="25" grpId="0"/>
      <p:bldP spid="28" grpId="0" animBg="1"/>
      <p:bldP spid="29" grpId="0" animBg="1"/>
    </p:bldLst>
  </p:timing>
  <p:extLst mod="1">
    <p:ext uri="{E180D4A7-C9FB-4DFB-919C-405C955672EB}">
      <p14:showEvtLst xmlns:p14="http://schemas.microsoft.com/office/powerpoint/2010/main" xmlns="">
        <p14:playEvt time="0" objId="3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H_Others_1"/>
          <p:cNvSpPr/>
          <p:nvPr>
            <p:custDataLst>
              <p:tags r:id="rId3"/>
            </p:custDataLst>
          </p:nvPr>
        </p:nvSpPr>
        <p:spPr>
          <a:xfrm>
            <a:off x="2906424" y="1248789"/>
            <a:ext cx="1840670" cy="561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 lnSpcReduction="10000"/>
          </a:bodyPr>
          <a:lstStyle/>
          <a:p>
            <a:pPr lvl="0" algn="ctr"/>
            <a:r>
              <a:rPr lang="zh-CN" altLang="en-US" sz="4000" dirty="0">
                <a:solidFill>
                  <a:schemeClr val="tx1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22" name="MH_Others_2"/>
          <p:cNvSpPr txBox="1"/>
          <p:nvPr>
            <p:custDataLst>
              <p:tags r:id="rId4"/>
            </p:custDataLst>
          </p:nvPr>
        </p:nvSpPr>
        <p:spPr>
          <a:xfrm>
            <a:off x="2910692" y="1818464"/>
            <a:ext cx="1836402" cy="490403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algn="ctr"/>
            <a:r>
              <a:rPr lang="en-US" altLang="zh-CN" sz="2400" spc="100" dirty="0">
                <a:solidFill>
                  <a:srgbClr val="B8B8B8"/>
                </a:solidFill>
                <a:cs typeface="+mn-ea"/>
                <a:sym typeface="+mn-lt"/>
              </a:rPr>
              <a:t>CONTENTS</a:t>
            </a:r>
            <a:endParaRPr lang="zh-CN" altLang="en-US" sz="2400" spc="100" dirty="0">
              <a:solidFill>
                <a:srgbClr val="B8B8B8"/>
              </a:solidFill>
              <a:cs typeface="+mn-ea"/>
              <a:sym typeface="+mn-lt"/>
            </a:endParaRPr>
          </a:p>
        </p:txBody>
      </p:sp>
      <p:sp>
        <p:nvSpPr>
          <p:cNvPr id="36" name="MH_Entry_1">
            <a:hlinkClick r:id="rId15" action="ppaction://hlinksldjump"/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46264" y="2167092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defPPr>
              <a:defRPr lang="zh-CN"/>
            </a:defPPr>
            <a:lvl1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我们想干什么？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MH_Number_1">
            <a:hlinkClick r:id="rId15" action="ppaction://hlinksldjump"/>
          </p:cNvPr>
          <p:cNvSpPr/>
          <p:nvPr>
            <p:custDataLst>
              <p:tags r:id="rId6"/>
            </p:custDataLst>
          </p:nvPr>
        </p:nvSpPr>
        <p:spPr>
          <a:xfrm rot="19752126">
            <a:off x="5309721" y="1758442"/>
            <a:ext cx="787686" cy="688386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rmAutofit/>
          </a:bodyPr>
          <a:lstStyle/>
          <a:p>
            <a:pPr algn="ctr"/>
            <a:r>
              <a:rPr lang="en-US" altLang="zh-CN" sz="2800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4" name="MH_Entry_2">
            <a:hlinkClick r:id="rId16" action="ppaction://hlinksldjump"/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955004" y="3135262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我们想要什么？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MH_Number_2">
            <a:hlinkClick r:id="rId16" action="ppaction://hlinksldjump"/>
          </p:cNvPr>
          <p:cNvSpPr/>
          <p:nvPr>
            <p:custDataLst>
              <p:tags r:id="rId8"/>
            </p:custDataLst>
          </p:nvPr>
        </p:nvSpPr>
        <p:spPr>
          <a:xfrm rot="19752126">
            <a:off x="5821510" y="2986086"/>
            <a:ext cx="688156" cy="601403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6" name="MH_Entry_3">
            <a:hlinkClick r:id="rId15" action="ppaction://hlinksldjump"/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955005" y="4175829"/>
            <a:ext cx="44241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我们能给你</a:t>
            </a:r>
            <a:r>
              <a:rPr lang="en-US" altLang="zh-CN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MH_Number_3">
            <a:hlinkClick r:id="rId15" action="ppaction://hlinksldjump"/>
          </p:cNvPr>
          <p:cNvSpPr/>
          <p:nvPr>
            <p:custDataLst>
              <p:tags r:id="rId10"/>
            </p:custDataLst>
          </p:nvPr>
        </p:nvSpPr>
        <p:spPr>
          <a:xfrm rot="19752126">
            <a:off x="5853886" y="4013180"/>
            <a:ext cx="758079" cy="662511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8" name="MH_Entry_4">
            <a:hlinkClick r:id="rId15" action="ppaction://hlinksldjump"/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955005" y="5253129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如何加入我们？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MH_Number_4">
            <a:hlinkClick r:id="rId15" action="ppaction://hlinksldjump"/>
          </p:cNvPr>
          <p:cNvSpPr/>
          <p:nvPr>
            <p:custDataLst>
              <p:tags r:id="rId12"/>
            </p:custDataLst>
          </p:nvPr>
        </p:nvSpPr>
        <p:spPr>
          <a:xfrm rot="19752126">
            <a:off x="5795616" y="5113004"/>
            <a:ext cx="747933" cy="653644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xmlns="" val="2515958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5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/>
      <p:bldP spid="36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471332"/>
            <a:ext cx="3704264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我们想干什么？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457700" y="2260600"/>
            <a:ext cx="0" cy="101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3871441" y="2173923"/>
            <a:ext cx="507836" cy="55451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619927" y="3430941"/>
            <a:ext cx="5420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提升榆林文化产业竞争力，助推榆林文化产业转型升级、高质量发展。同时，为全国各地有独特创意想法的人士提供开放、多元的创作生态和交易平台。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01F6999D-5016-4C4C-8217-AD1DAFE6702C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="" xmlns:a16="http://schemas.microsoft.com/office/drawing/2014/main" id="{464E7C55-79BB-4B86-B3C6-1E24850E1673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xmlns="" val="714104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1" animBg="1"/>
      <p:bldP spid="6" grpId="0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484032"/>
            <a:ext cx="3704264" cy="7386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400" dirty="0" smtClean="0">
                <a:solidFill>
                  <a:schemeClr val="bg1"/>
                </a:solidFill>
                <a:cs typeface="+mn-ea"/>
                <a:sym typeface="+mn-lt"/>
              </a:rPr>
              <a:t>我们想要什么？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305300" y="2298700"/>
            <a:ext cx="12700" cy="9405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3636491" y="2256473"/>
            <a:ext cx="609436" cy="59261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569127" y="3532541"/>
            <a:ext cx="5420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本次大赛面向社会征集两方面的内容：一是征集参赛作品，参与大赛评选；二是征集专项命题，作为大赛的定向设计题目，供参赛者围绕命题展开设计。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等腰三角形 10">
            <a:extLst>
              <a:ext uri="{FF2B5EF4-FFF2-40B4-BE49-F238E27FC236}">
                <a16:creationId xmlns="" xmlns:a16="http://schemas.microsoft.com/office/drawing/2014/main" id="{7589CC22-7423-4A71-AE23-C5F226EB6233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2C7416FA-19C7-4841-9172-ECEC181A8249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xmlns="" val="3793817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SECTIONID" val="258,259,260,261,"/>
  <p:tag name="MH_CONTENTSID" val="257"/>
  <p:tag name="ISPRING_PRESENTATION_TITLE" val="黑色商业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1.6|0.7|0.8|0.6|0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1.1|0.8|0.8|1.1|0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9|0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0.8|0.6|0.6|0.5|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0.7|0.6|0.5|0.5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AUTOCOLOR" val="TRUE"/>
  <p:tag name="MH_TYPE" val="CONTENTS"/>
  <p:tag name="ID" val="626775"/>
  <p:tag name="TIMING" val="|2.1|0.7|0.3|0.8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OTHERS"/>
  <p:tag name="ID" val="62677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OTHERS"/>
  <p:tag name="ID" val="6267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89">
      <a:dk1>
        <a:srgbClr val="F6EDED"/>
      </a:dk1>
      <a:lt1>
        <a:srgbClr val="FFFFFF"/>
      </a:lt1>
      <a:dk2>
        <a:srgbClr val="778495"/>
      </a:dk2>
      <a:lt2>
        <a:srgbClr val="F0F0F0"/>
      </a:lt2>
      <a:accent1>
        <a:srgbClr val="F9B359"/>
      </a:accent1>
      <a:accent2>
        <a:srgbClr val="D8D8D8"/>
      </a:accent2>
      <a:accent3>
        <a:srgbClr val="BFBFBF"/>
      </a:accent3>
      <a:accent4>
        <a:srgbClr val="A5A5A5"/>
      </a:accent4>
      <a:accent5>
        <a:srgbClr val="7F7F7F"/>
      </a:accent5>
      <a:accent6>
        <a:srgbClr val="595959"/>
      </a:accent6>
      <a:hlink>
        <a:srgbClr val="F9B359"/>
      </a:hlink>
      <a:folHlink>
        <a:srgbClr val="BFBFBF"/>
      </a:folHlink>
    </a:clrScheme>
    <a:fontScheme name="rjiu1riv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4875050</TotalTime>
  <Words>1119</Words>
  <Application>Microsoft Office PowerPoint</Application>
  <PresentationFormat>自定义</PresentationFormat>
  <Paragraphs>125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第一PPT，www.1ppt.com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dc:description>www.51pptmoban.com</dc:description>
  <cp:lastModifiedBy>Administrator</cp:lastModifiedBy>
  <cp:revision>135</cp:revision>
  <dcterms:created xsi:type="dcterms:W3CDTF">2017-09-16T07:28:55Z</dcterms:created>
  <dcterms:modified xsi:type="dcterms:W3CDTF">2019-10-21T14:25:40Z</dcterms:modified>
</cp:coreProperties>
</file>